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4"/>
  </p:notesMasterIdLst>
  <p:sldIdLst>
    <p:sldId id="256" r:id="rId2"/>
    <p:sldId id="257" r:id="rId3"/>
    <p:sldId id="259" r:id="rId4"/>
    <p:sldId id="264" r:id="rId5"/>
    <p:sldId id="266" r:id="rId6"/>
    <p:sldId id="267" r:id="rId7"/>
    <p:sldId id="268" r:id="rId8"/>
    <p:sldId id="269" r:id="rId9"/>
    <p:sldId id="271" r:id="rId10"/>
    <p:sldId id="261" r:id="rId11"/>
    <p:sldId id="263" r:id="rId12"/>
    <p:sldId id="270" r:id="rId13"/>
  </p:sldIdLst>
  <p:sldSz cx="14630400" cy="8229600"/>
  <p:notesSz cx="8229600" cy="14630400"/>
  <p:embeddedFontLst>
    <p:embeddedFont>
      <p:font typeface="Arial Black" panose="020B0A04020102020204" pitchFamily="34" charset="0"/>
      <p:bold r:id="rId15"/>
    </p:embeddedFont>
    <p:embeddedFont>
      <p:font typeface="Arial Narrow" panose="020B060602020203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  <p:embeddedFont>
      <p:font typeface="Roboto Light" panose="02000000000000000000" pitchFamily="2" charset="0"/>
      <p:regular r:id="rId26"/>
      <p: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89875" autoAdjust="0"/>
  </p:normalViewPr>
  <p:slideViewPr>
    <p:cSldViewPr snapToGrid="0" snapToObjects="1">
      <p:cViewPr varScale="1">
        <p:scale>
          <a:sx n="68" d="100"/>
          <a:sy n="68" d="100"/>
        </p:scale>
        <p:origin x="76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5267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“Today I will be presenting a data-driven case study titled </a:t>
            </a:r>
            <a:r>
              <a:rPr lang="en-GB" b="1" dirty="0"/>
              <a:t>‘Boosting Travel Package Sales Using Customer Data</a:t>
            </a:r>
            <a:br>
              <a:rPr lang="en-GB" dirty="0"/>
            </a:br>
            <a:r>
              <a:rPr lang="en-GB" i="1" dirty="0"/>
              <a:t>Data-Driven Insights for Trips &amp; Travel.com</a:t>
            </a:r>
            <a:r>
              <a:rPr lang="en-GB" b="1" dirty="0"/>
              <a:t>.’</a:t>
            </a:r>
            <a:br>
              <a:rPr lang="en-GB" dirty="0"/>
            </a:br>
            <a:r>
              <a:rPr lang="en-GB" dirty="0"/>
              <a:t>This project focuses on improving customer conversion and reducing marketing cost using historical customer data.”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“In conclusion, by using customer data effectively, Trips &amp; Travel.com can significantly reduce marketing costs, increase conversion rates, and ensure a successful launch of the Wellness Tourism Package through targeted, data-driven decision-making.”</a:t>
            </a:r>
          </a:p>
          <a:p>
            <a:endParaRPr lang="en-GB" dirty="0"/>
          </a:p>
          <a:p>
            <a:r>
              <a:rPr lang="en-GB" dirty="0"/>
              <a:t>In Last</a:t>
            </a:r>
          </a:p>
          <a:p>
            <a:r>
              <a:rPr lang="en-GB" dirty="0"/>
              <a:t>“This project demonstrates how data-driven customer segmentation can directly improve business performance and marketing ROI.”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34535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“Trips &amp; Travel.com offers multiple travel packages, but last year only </a:t>
            </a:r>
            <a:r>
              <a:rPr lang="en-GB" b="1" dirty="0"/>
              <a:t>18–19% of customers actually purchased</a:t>
            </a:r>
            <a:r>
              <a:rPr lang="en-GB" dirty="0"/>
              <a:t> a package.</a:t>
            </a:r>
            <a:br>
              <a:rPr lang="en-GB" dirty="0"/>
            </a:br>
            <a:r>
              <a:rPr lang="en-GB" dirty="0"/>
              <a:t>Despite this, marketing costs were very high because customers were contacted randomly.</a:t>
            </a:r>
            <a:br>
              <a:rPr lang="en-GB" dirty="0"/>
            </a:br>
            <a:r>
              <a:rPr lang="en-GB" dirty="0"/>
              <a:t>To improve efficiency, the company plans to launch a </a:t>
            </a:r>
            <a:r>
              <a:rPr lang="en-GB" b="1" dirty="0"/>
              <a:t>Wellness Tourism Package</a:t>
            </a:r>
            <a:r>
              <a:rPr lang="en-GB" dirty="0"/>
              <a:t> and wants to identify </a:t>
            </a:r>
            <a:r>
              <a:rPr lang="en-GB" b="1" dirty="0"/>
              <a:t>high-potential customers using data</a:t>
            </a:r>
            <a:r>
              <a:rPr lang="en-GB" dirty="0"/>
              <a:t>.”</a:t>
            </a:r>
          </a:p>
          <a:p>
            <a:endParaRPr lang="en-GB" dirty="0"/>
          </a:p>
          <a:p>
            <a:r>
              <a:rPr lang="en-GB" dirty="0"/>
              <a:t>“The main objective of this project is to </a:t>
            </a:r>
            <a:r>
              <a:rPr lang="en-GB" dirty="0" err="1"/>
              <a:t>analyze</a:t>
            </a:r>
            <a:r>
              <a:rPr lang="en-GB" dirty="0"/>
              <a:t> customer data to understand </a:t>
            </a:r>
            <a:r>
              <a:rPr lang="en-GB" b="1" dirty="0"/>
              <a:t>who is more likely to purchase travel packages</a:t>
            </a:r>
            <a:r>
              <a:rPr lang="en-GB" dirty="0"/>
              <a:t>, identify key factors influencing purchase decisions, and provide </a:t>
            </a:r>
            <a:r>
              <a:rPr lang="en-GB" b="1" dirty="0"/>
              <a:t>actionable recommendations</a:t>
            </a:r>
            <a:r>
              <a:rPr lang="en-GB" dirty="0"/>
              <a:t> to the marketing and policy teams to maximize ROI.”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i="1" dirty="0"/>
              <a:t>“This slide gives an overview of the dataset used for the analysis.</a:t>
            </a:r>
            <a:br>
              <a:rPr lang="en-GB" i="1" dirty="0"/>
            </a:br>
            <a:r>
              <a:rPr lang="en-GB" i="1" dirty="0"/>
              <a:t>The data was collected by Trips &amp; Travel.com and contains customer demographics, travel </a:t>
            </a:r>
            <a:r>
              <a:rPr lang="en-GB" i="1" dirty="0" err="1"/>
              <a:t>behavior</a:t>
            </a:r>
            <a:r>
              <a:rPr lang="en-GB" i="1" dirty="0"/>
              <a:t>, and sales interaction details.</a:t>
            </a:r>
            <a:br>
              <a:rPr lang="en-GB" i="1" dirty="0"/>
            </a:br>
            <a:r>
              <a:rPr lang="en-GB" i="1" dirty="0"/>
              <a:t>The target variable is </a:t>
            </a:r>
            <a:r>
              <a:rPr lang="en-GB" b="1" i="1" dirty="0" err="1"/>
              <a:t>ProdTaken</a:t>
            </a:r>
            <a:r>
              <a:rPr lang="en-GB" i="1" dirty="0"/>
              <a:t>, which indicates whether a customer purchased a package or not.</a:t>
            </a:r>
            <a:br>
              <a:rPr lang="en-GB" i="1" dirty="0"/>
            </a:br>
            <a:r>
              <a:rPr lang="en-GB" i="1" dirty="0"/>
              <a:t>After basic cleaning, the dataset was reduced from </a:t>
            </a:r>
            <a:r>
              <a:rPr lang="en-GB" b="1" i="1" dirty="0"/>
              <a:t>4,888 to 4,128 records</a:t>
            </a:r>
            <a:r>
              <a:rPr lang="en-GB" i="1" dirty="0"/>
              <a:t> with 20 columns.</a:t>
            </a:r>
            <a:br>
              <a:rPr lang="en-GB" i="1" dirty="0"/>
            </a:br>
            <a:r>
              <a:rPr lang="en-GB" i="1" dirty="0"/>
              <a:t>This data helps us perform customer segmentation and identify factors influencing purchase decisions to improve conversion and ROI.”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“First, I </a:t>
            </a:r>
            <a:r>
              <a:rPr lang="en-GB" dirty="0" err="1"/>
              <a:t>analyzed</a:t>
            </a:r>
            <a:r>
              <a:rPr lang="en-GB" dirty="0"/>
              <a:t> the target variable.</a:t>
            </a:r>
            <a:br>
              <a:rPr lang="en-GB" dirty="0"/>
            </a:br>
            <a:r>
              <a:rPr lang="en-GB" dirty="0"/>
              <a:t>I found that </a:t>
            </a:r>
            <a:r>
              <a:rPr lang="en-GB" b="1" dirty="0"/>
              <a:t>80.7% of customers did not purchase</a:t>
            </a:r>
            <a:r>
              <a:rPr lang="en-GB" dirty="0"/>
              <a:t>, while only </a:t>
            </a:r>
            <a:r>
              <a:rPr lang="en-GB" b="1" dirty="0"/>
              <a:t>19.3% purchased</a:t>
            </a:r>
            <a:r>
              <a:rPr lang="en-GB" dirty="0"/>
              <a:t> a package.</a:t>
            </a:r>
            <a:br>
              <a:rPr lang="en-GB" dirty="0"/>
            </a:br>
            <a:r>
              <a:rPr lang="en-GB" dirty="0"/>
              <a:t>This clearly highlights the core business problem — </a:t>
            </a:r>
            <a:r>
              <a:rPr lang="en-GB" b="1" dirty="0"/>
              <a:t>very low conversion despite high marketing effort</a:t>
            </a:r>
            <a:r>
              <a:rPr lang="en-GB" dirty="0"/>
              <a:t>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3506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“Most customers belong to the </a:t>
            </a:r>
            <a:r>
              <a:rPr lang="en-GB" b="1" dirty="0"/>
              <a:t>28–40 age group</a:t>
            </a:r>
            <a:r>
              <a:rPr lang="en-GB" dirty="0"/>
              <a:t>, and customers who purchased are mainly in the </a:t>
            </a:r>
            <a:r>
              <a:rPr lang="en-GB" b="1" dirty="0"/>
              <a:t>25–35 age range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This shows that </a:t>
            </a:r>
            <a:r>
              <a:rPr lang="en-GB" b="1" dirty="0"/>
              <a:t>younger working professionals are more interested in travel packages</a:t>
            </a:r>
            <a:r>
              <a:rPr lang="en-GB" dirty="0"/>
              <a:t>, making them the ideal target segment for Wellness Tourism.”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5366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“When I </a:t>
            </a:r>
            <a:r>
              <a:rPr lang="en-GB" dirty="0" err="1"/>
              <a:t>analyzed</a:t>
            </a:r>
            <a:r>
              <a:rPr lang="en-GB" dirty="0"/>
              <a:t> occupation and designation, </a:t>
            </a:r>
          </a:p>
          <a:p>
            <a:r>
              <a:rPr lang="en-GB" dirty="0"/>
              <a:t>I found that </a:t>
            </a:r>
            <a:r>
              <a:rPr lang="en-GB" b="1" dirty="0"/>
              <a:t>Freelancers and Executive-level professionals</a:t>
            </a:r>
            <a:r>
              <a:rPr lang="en-GB" dirty="0"/>
              <a:t> have the highest purchase rates.</a:t>
            </a:r>
            <a:br>
              <a:rPr lang="en-GB" dirty="0"/>
            </a:br>
            <a:r>
              <a:rPr lang="en-GB" dirty="0"/>
              <a:t>In contrast, </a:t>
            </a:r>
            <a:r>
              <a:rPr lang="en-GB" b="1" dirty="0"/>
              <a:t>salaried employees and senior roles like AVP and VP</a:t>
            </a:r>
            <a:r>
              <a:rPr lang="en-GB" dirty="0"/>
              <a:t> show very low conversion.</a:t>
            </a:r>
            <a:br>
              <a:rPr lang="en-GB" dirty="0"/>
            </a:br>
            <a:r>
              <a:rPr lang="en-GB" dirty="0"/>
              <a:t>This indicates that </a:t>
            </a:r>
            <a:r>
              <a:rPr lang="en-GB" b="1" dirty="0"/>
              <a:t>flexibility and early-career stage influence travel decisions more than income</a:t>
            </a:r>
            <a:r>
              <a:rPr lang="en-GB" dirty="0"/>
              <a:t>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1500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“Sales follow-ups play a crucial role.</a:t>
            </a:r>
            <a:br>
              <a:rPr lang="en-GB" dirty="0"/>
            </a:br>
            <a:r>
              <a:rPr lang="en-GB" dirty="0"/>
              <a:t>Conversion increases from around </a:t>
            </a:r>
            <a:r>
              <a:rPr lang="en-GB" b="1" dirty="0"/>
              <a:t>13% with one follow-up to nearly 40% after 5–6 follow-ups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This shows that </a:t>
            </a:r>
            <a:r>
              <a:rPr lang="en-GB" b="1" dirty="0"/>
              <a:t>customers need multiple reminders</a:t>
            </a:r>
            <a:r>
              <a:rPr lang="en-GB" dirty="0"/>
              <a:t>, and stopping follow-ups early leads to lost sales.”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63970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en-GB" dirty="0"/>
              <a:t>“Customers traveling in </a:t>
            </a:r>
            <a:r>
              <a:rPr lang="en-GB" b="1" dirty="0"/>
              <a:t>groups of 4–7 members</a:t>
            </a:r>
            <a:r>
              <a:rPr lang="en-GB" dirty="0"/>
              <a:t>, especially </a:t>
            </a:r>
            <a:r>
              <a:rPr lang="en-GB" b="1" dirty="0"/>
              <a:t>Single and Unmarried customers</a:t>
            </a:r>
            <a:r>
              <a:rPr lang="en-GB" dirty="0"/>
              <a:t>, show higher purchase rates.</a:t>
            </a:r>
            <a:br>
              <a:rPr lang="en-GB" dirty="0"/>
            </a:br>
            <a:r>
              <a:rPr lang="en-GB" dirty="0"/>
              <a:t>This suggests that </a:t>
            </a:r>
            <a:r>
              <a:rPr lang="en-GB" b="1" dirty="0"/>
              <a:t>group travel and shared experiences strongly influence buying decisions</a:t>
            </a:r>
            <a:r>
              <a:rPr lang="en-GB" dirty="0"/>
              <a:t>, which aligns well with Wellness Tourism offerings.”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51390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“Based on the insights, I recommend:</a:t>
            </a:r>
            <a:br>
              <a:rPr lang="en-GB" dirty="0"/>
            </a:br>
            <a:r>
              <a:rPr lang="en-GB" dirty="0"/>
              <a:t>Targeting high-conversion personas, enforcing a </a:t>
            </a:r>
            <a:r>
              <a:rPr lang="en-GB" b="1" dirty="0"/>
              <a:t>minimum 5-follow-up policy</a:t>
            </a:r>
            <a:r>
              <a:rPr lang="en-GB" dirty="0"/>
              <a:t>, </a:t>
            </a:r>
          </a:p>
          <a:p>
            <a:r>
              <a:rPr lang="en-GB" dirty="0"/>
              <a:t>promoting </a:t>
            </a:r>
            <a:r>
              <a:rPr lang="en-GB" b="1" dirty="0"/>
              <a:t>group and wellness-focused packages</a:t>
            </a:r>
            <a:r>
              <a:rPr lang="en-GB" dirty="0"/>
              <a:t>, and reducing random marketing to maximize ROI.”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65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46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51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4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41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80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105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7488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19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25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1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11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21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28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408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88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624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</p:sldLayoutIdLst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63472" y="2927916"/>
            <a:ext cx="8465212" cy="2398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00"/>
              </a:lnSpc>
              <a:buNone/>
            </a:pPr>
            <a:r>
              <a:rPr lang="en-GB" sz="4400" b="1" dirty="0">
                <a:latin typeface="Arial Black" panose="020B0A04020102020204" pitchFamily="34" charset="0"/>
                <a:cs typeface="Arial" panose="020B0604020202020204" pitchFamily="34" charset="0"/>
              </a:rPr>
              <a:t>Boosting Travel Package Sales Using Customer Data</a:t>
            </a:r>
            <a:br>
              <a:rPr lang="en-GB" sz="4400" dirty="0">
                <a:latin typeface="Arial Narrow" panose="020B0606020202030204" pitchFamily="34" charset="0"/>
              </a:rPr>
            </a:br>
            <a:r>
              <a:rPr lang="en-GB" sz="4000" i="1" dirty="0">
                <a:latin typeface="Arial Narrow" panose="020B0606020202030204" pitchFamily="34" charset="0"/>
              </a:rPr>
              <a:t>Data-Driven Insights for Trips &amp; Travel.com</a:t>
            </a:r>
            <a:endParaRPr lang="en-US" sz="4400" b="1" dirty="0">
              <a:latin typeface="Arial Narrow" panose="020B060602020203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11810525" y="7443665"/>
            <a:ext cx="2288248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000" b="1" u="sng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By: Nikhil Borade</a:t>
            </a:r>
            <a:endParaRPr lang="en-US" sz="2000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5DFA75-3C96-4B16-9124-B8FCECEBB4B2}"/>
              </a:ext>
            </a:extLst>
          </p:cNvPr>
          <p:cNvSpPr txBox="1"/>
          <p:nvPr/>
        </p:nvSpPr>
        <p:spPr>
          <a:xfrm>
            <a:off x="8345347" y="1966740"/>
            <a:ext cx="33219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rgbClr val="FF0000"/>
                </a:solidFill>
                <a:latin typeface="Arial Black" panose="020B0A04020102020204" pitchFamily="34" charset="0"/>
              </a:rPr>
              <a:t>Project on</a:t>
            </a:r>
            <a:endParaRPr lang="en-IN" sz="3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399" y="1086565"/>
            <a:ext cx="6771561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400" b="1" u="sng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Sales Strategy Recommendations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9DDAB93-98DE-4AE3-9DDC-C315F8694D53}"/>
              </a:ext>
            </a:extLst>
          </p:cNvPr>
          <p:cNvGrpSpPr/>
          <p:nvPr/>
        </p:nvGrpSpPr>
        <p:grpSpPr>
          <a:xfrm>
            <a:off x="1088830" y="2319264"/>
            <a:ext cx="10189074" cy="1316474"/>
            <a:chOff x="837724" y="3977521"/>
            <a:chExt cx="9699141" cy="1316474"/>
          </a:xfrm>
        </p:grpSpPr>
        <p:sp>
          <p:nvSpPr>
            <p:cNvPr id="3" name="Text 1"/>
            <p:cNvSpPr/>
            <p:nvPr/>
          </p:nvSpPr>
          <p:spPr>
            <a:xfrm>
              <a:off x="837724" y="3977521"/>
              <a:ext cx="9699141" cy="3830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Minimum </a:t>
              </a:r>
              <a:r>
                <a:rPr lang="en-US" sz="24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5 follow-up rule </a:t>
              </a:r>
              <a:r>
                <a:rPr lang="en-US" sz="24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to maximize conversions</a:t>
              </a:r>
              <a:endParaRPr lang="en-U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837724" y="4444246"/>
              <a:ext cx="9699141" cy="3830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Improve sales pitch quality </a:t>
              </a:r>
              <a:r>
                <a:rPr lang="en-IN" sz="2400" b="1" dirty="0"/>
                <a:t>(10–20 mins)</a:t>
              </a:r>
              <a:endParaRPr lang="en-US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837724" y="4910971"/>
              <a:ext cx="9699141" cy="38302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4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Train sales team to connect with </a:t>
              </a:r>
              <a:r>
                <a:rPr lang="en-US" sz="2400" b="1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young &amp; group travellers</a:t>
              </a:r>
              <a:endParaRPr lang="en-US" sz="2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Text 0">
            <a:extLst>
              <a:ext uri="{FF2B5EF4-FFF2-40B4-BE49-F238E27FC236}">
                <a16:creationId xmlns:a16="http://schemas.microsoft.com/office/drawing/2014/main" id="{4A6CA05A-750B-4375-8790-4724D148A3AB}"/>
              </a:ext>
            </a:extLst>
          </p:cNvPr>
          <p:cNvSpPr/>
          <p:nvPr/>
        </p:nvSpPr>
        <p:spPr>
          <a:xfrm>
            <a:off x="680484" y="4633821"/>
            <a:ext cx="6370766" cy="6085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400" b="1" u="sng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Policy-Level Decisions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A71DC02-913A-4C05-B9C6-56EB0A7C5976}"/>
              </a:ext>
            </a:extLst>
          </p:cNvPr>
          <p:cNvGrpSpPr/>
          <p:nvPr/>
        </p:nvGrpSpPr>
        <p:grpSpPr>
          <a:xfrm>
            <a:off x="1229654" y="5679435"/>
            <a:ext cx="3888267" cy="1490068"/>
            <a:chOff x="837724" y="3890724"/>
            <a:chExt cx="4118848" cy="1490068"/>
          </a:xfrm>
        </p:grpSpPr>
        <p:sp>
          <p:nvSpPr>
            <p:cNvPr id="9" name="Shape 1">
              <a:extLst>
                <a:ext uri="{FF2B5EF4-FFF2-40B4-BE49-F238E27FC236}">
                  <a16:creationId xmlns:a16="http://schemas.microsoft.com/office/drawing/2014/main" id="{6B2E947D-ED51-427A-90A8-9BFBD87732A7}"/>
                </a:ext>
              </a:extLst>
            </p:cNvPr>
            <p:cNvSpPr/>
            <p:nvPr/>
          </p:nvSpPr>
          <p:spPr>
            <a:xfrm>
              <a:off x="837724" y="3890724"/>
              <a:ext cx="538520" cy="538520"/>
            </a:xfrm>
            <a:prstGeom prst="roundRect">
              <a:avLst>
                <a:gd name="adj" fmla="val 6668"/>
              </a:avLst>
            </a:prstGeom>
            <a:solidFill>
              <a:srgbClr val="F3E8E8"/>
            </a:solidFill>
            <a:ln>
              <a:solidFill>
                <a:schemeClr val="tx1"/>
              </a:solidFill>
            </a:ln>
          </p:spPr>
        </p:sp>
        <p:sp>
          <p:nvSpPr>
            <p:cNvPr id="10" name="Text 2">
              <a:extLst>
                <a:ext uri="{FF2B5EF4-FFF2-40B4-BE49-F238E27FC236}">
                  <a16:creationId xmlns:a16="http://schemas.microsoft.com/office/drawing/2014/main" id="{74560B7F-ECFE-46E2-B4E8-644833E22576}"/>
                </a:ext>
              </a:extLst>
            </p:cNvPr>
            <p:cNvSpPr/>
            <p:nvPr/>
          </p:nvSpPr>
          <p:spPr>
            <a:xfrm>
              <a:off x="1615559" y="3972997"/>
              <a:ext cx="3341013" cy="140779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Allocate higher budget to </a:t>
              </a:r>
              <a:r>
                <a:rPr lang="en-US" sz="2000" b="1" dirty="0"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segmented digital campaigns </a:t>
              </a: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(not mass marketing)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0D262C-DD7C-4628-BCD2-0321B8D5EF30}"/>
              </a:ext>
            </a:extLst>
          </p:cNvPr>
          <p:cNvGrpSpPr/>
          <p:nvPr/>
        </p:nvGrpSpPr>
        <p:grpSpPr>
          <a:xfrm>
            <a:off x="5377569" y="5679434"/>
            <a:ext cx="4266919" cy="1490067"/>
            <a:chOff x="5255776" y="3890725"/>
            <a:chExt cx="4118848" cy="1138118"/>
          </a:xfrm>
        </p:grpSpPr>
        <p:sp>
          <p:nvSpPr>
            <p:cNvPr id="12" name="Shape 3">
              <a:extLst>
                <a:ext uri="{FF2B5EF4-FFF2-40B4-BE49-F238E27FC236}">
                  <a16:creationId xmlns:a16="http://schemas.microsoft.com/office/drawing/2014/main" id="{E5134BF1-AB74-41BD-BE0D-E215992E9634}"/>
                </a:ext>
              </a:extLst>
            </p:cNvPr>
            <p:cNvSpPr/>
            <p:nvPr/>
          </p:nvSpPr>
          <p:spPr>
            <a:xfrm>
              <a:off x="5255776" y="3890725"/>
              <a:ext cx="538520" cy="411323"/>
            </a:xfrm>
            <a:prstGeom prst="roundRect">
              <a:avLst>
                <a:gd name="adj" fmla="val 6668"/>
              </a:avLst>
            </a:prstGeom>
            <a:solidFill>
              <a:srgbClr val="F3E8E8"/>
            </a:solidFill>
            <a:ln w="12700">
              <a:solidFill>
                <a:schemeClr val="tx1"/>
              </a:solidFill>
            </a:ln>
          </p:spPr>
        </p:sp>
        <p:sp>
          <p:nvSpPr>
            <p:cNvPr id="13" name="Text 4">
              <a:extLst>
                <a:ext uri="{FF2B5EF4-FFF2-40B4-BE49-F238E27FC236}">
                  <a16:creationId xmlns:a16="http://schemas.microsoft.com/office/drawing/2014/main" id="{E382D070-8D67-453B-87EC-C3A4AF4B96B7}"/>
                </a:ext>
              </a:extLst>
            </p:cNvPr>
            <p:cNvSpPr/>
            <p:nvPr/>
          </p:nvSpPr>
          <p:spPr>
            <a:xfrm>
              <a:off x="6033611" y="3972997"/>
              <a:ext cx="3341013" cy="1055846"/>
            </a:xfrm>
            <a:prstGeom prst="rect">
              <a:avLst/>
            </a:prstGeom>
            <a:noFill/>
            <a:ln w="12700">
              <a:noFill/>
            </a:ln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Retarget customers who </a:t>
              </a:r>
            </a:p>
            <a:p>
              <a:pPr marL="0" indent="0" algn="l">
                <a:lnSpc>
                  <a:spcPts val="2750"/>
                </a:lnSpc>
                <a:buNone/>
              </a:pP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show </a:t>
              </a:r>
              <a:r>
                <a:rPr lang="en-US" sz="2000" b="1" dirty="0"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travel interest but didn’t convert yet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234698-82F9-43D7-9AE4-CD7F3ACEA00A}"/>
              </a:ext>
            </a:extLst>
          </p:cNvPr>
          <p:cNvGrpSpPr/>
          <p:nvPr/>
        </p:nvGrpSpPr>
        <p:grpSpPr>
          <a:xfrm>
            <a:off x="9959771" y="5679434"/>
            <a:ext cx="4268105" cy="1490068"/>
            <a:chOff x="9673828" y="3890725"/>
            <a:chExt cx="4118848" cy="1138118"/>
          </a:xfrm>
        </p:grpSpPr>
        <p:sp>
          <p:nvSpPr>
            <p:cNvPr id="15" name="Shape 5">
              <a:extLst>
                <a:ext uri="{FF2B5EF4-FFF2-40B4-BE49-F238E27FC236}">
                  <a16:creationId xmlns:a16="http://schemas.microsoft.com/office/drawing/2014/main" id="{637681CB-A2D3-4C34-A1B0-872F378BB754}"/>
                </a:ext>
              </a:extLst>
            </p:cNvPr>
            <p:cNvSpPr/>
            <p:nvPr/>
          </p:nvSpPr>
          <p:spPr>
            <a:xfrm>
              <a:off x="9673828" y="3890725"/>
              <a:ext cx="538520" cy="411323"/>
            </a:xfrm>
            <a:prstGeom prst="roundRect">
              <a:avLst>
                <a:gd name="adj" fmla="val 6668"/>
              </a:avLst>
            </a:prstGeom>
            <a:solidFill>
              <a:srgbClr val="F3E8E8"/>
            </a:solidFill>
            <a:ln>
              <a:solidFill>
                <a:schemeClr val="tx1"/>
              </a:solidFill>
            </a:ln>
          </p:spPr>
        </p:sp>
        <p:sp>
          <p:nvSpPr>
            <p:cNvPr id="16" name="Text 6">
              <a:extLst>
                <a:ext uri="{FF2B5EF4-FFF2-40B4-BE49-F238E27FC236}">
                  <a16:creationId xmlns:a16="http://schemas.microsoft.com/office/drawing/2014/main" id="{1FE5F8B8-91D4-4DE3-AD49-BCE1215C88D9}"/>
                </a:ext>
              </a:extLst>
            </p:cNvPr>
            <p:cNvSpPr/>
            <p:nvPr/>
          </p:nvSpPr>
          <p:spPr>
            <a:xfrm>
              <a:off x="10451663" y="3951884"/>
              <a:ext cx="3341013" cy="10769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Build </a:t>
              </a:r>
              <a:r>
                <a:rPr lang="en-US" sz="2000" b="1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separate premium products </a:t>
              </a:r>
              <a:r>
                <a:rPr lang="en-US" sz="2000" dirty="0">
                  <a:solidFill>
                    <a:srgbClr val="3B3535"/>
                  </a:solidFill>
                  <a:latin typeface="Arial" panose="020B0604020202020204" pitchFamily="34" charset="0"/>
                  <a:ea typeface="Red Hat Text" pitchFamily="34" charset="-122"/>
                  <a:cs typeface="Arial" panose="020B0604020202020204" pitchFamily="34" charset="0"/>
                </a:rPr>
                <a:t>for high-income senior corporate profiles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8" name="Graphic 17" descr="Car with solid fill">
            <a:extLst>
              <a:ext uri="{FF2B5EF4-FFF2-40B4-BE49-F238E27FC236}">
                <a16:creationId xmlns:a16="http://schemas.microsoft.com/office/drawing/2014/main" id="{95F3D85C-4C69-42A2-A8A2-E539B4A8A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3771" y="5679435"/>
            <a:ext cx="563285" cy="538519"/>
          </a:xfrm>
          <a:prstGeom prst="rect">
            <a:avLst/>
          </a:prstGeom>
        </p:spPr>
      </p:pic>
      <p:pic>
        <p:nvPicPr>
          <p:cNvPr id="20" name="Graphic 19" descr="Airplane with solid fill">
            <a:extLst>
              <a:ext uri="{FF2B5EF4-FFF2-40B4-BE49-F238E27FC236}">
                <a16:creationId xmlns:a16="http://schemas.microsoft.com/office/drawing/2014/main" id="{829067D3-1362-4F71-AA58-B83DF62A65F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959771" y="5693017"/>
            <a:ext cx="563285" cy="524938"/>
          </a:xfrm>
          <a:prstGeom prst="rect">
            <a:avLst/>
          </a:prstGeom>
        </p:spPr>
      </p:pic>
      <p:pic>
        <p:nvPicPr>
          <p:cNvPr id="22" name="Graphic 21" descr="Man and woman with solid fill">
            <a:extLst>
              <a:ext uri="{FF2B5EF4-FFF2-40B4-BE49-F238E27FC236}">
                <a16:creationId xmlns:a16="http://schemas.microsoft.com/office/drawing/2014/main" id="{5E7A878C-6331-4EE4-8462-949DCC92C6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65839" y="5693017"/>
            <a:ext cx="563286" cy="52493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9F7E434-2F3E-44AD-AFA7-4A8655641E81}"/>
              </a:ext>
            </a:extLst>
          </p:cNvPr>
          <p:cNvSpPr/>
          <p:nvPr/>
        </p:nvSpPr>
        <p:spPr>
          <a:xfrm>
            <a:off x="5007719" y="5422513"/>
            <a:ext cx="63795" cy="20839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F7F0DD-0B75-4958-9970-67B006FB1F0F}"/>
              </a:ext>
            </a:extLst>
          </p:cNvPr>
          <p:cNvSpPr/>
          <p:nvPr/>
        </p:nvSpPr>
        <p:spPr>
          <a:xfrm>
            <a:off x="9561465" y="5422513"/>
            <a:ext cx="63795" cy="208398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17530" y="1573620"/>
            <a:ext cx="4786898" cy="7868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5400" b="1" u="sng" dirty="0">
                <a:latin typeface="Arial Black" panose="020B0A04020102020204" pitchFamily="34" charset="0"/>
                <a:ea typeface="Red Hat Text" pitchFamily="34" charset="-122"/>
                <a:cs typeface="Red Hat Text" pitchFamily="34" charset="-120"/>
              </a:rPr>
              <a:t>Conclusion</a:t>
            </a:r>
            <a:endParaRPr lang="en-US" sz="5400" b="1" u="sng" dirty="0">
              <a:latin typeface="Arial Black" panose="020B0A04020102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07159" y="3774564"/>
            <a:ext cx="7947305" cy="2069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800" dirty="0"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Using customer personas, group-focused offers, and optimized follow-up cycles, Trips &amp; Travel.com can reduce marketing expenditure while increasing sales — resulting in higher ROI and successful launch of the Wellness Tourism Package.</a:t>
            </a:r>
            <a:endParaRPr lang="en-US" sz="2800" dirty="0"/>
          </a:p>
        </p:txBody>
      </p:sp>
      <p:sp>
        <p:nvSpPr>
          <p:cNvPr id="5" name="Shape 2"/>
          <p:cNvSpPr/>
          <p:nvPr/>
        </p:nvSpPr>
        <p:spPr>
          <a:xfrm>
            <a:off x="5941349" y="3306772"/>
            <a:ext cx="51106" cy="2817590"/>
          </a:xfrm>
          <a:prstGeom prst="rect">
            <a:avLst/>
          </a:prstGeom>
          <a:solidFill>
            <a:schemeClr val="tx1"/>
          </a:solidFill>
          <a:ln/>
        </p:spPr>
      </p:sp>
      <p:pic>
        <p:nvPicPr>
          <p:cNvPr id="8196" name="Picture 4" descr="Enhanced attractive recap digital interface image.">
            <a:extLst>
              <a:ext uri="{FF2B5EF4-FFF2-40B4-BE49-F238E27FC236}">
                <a16:creationId xmlns:a16="http://schemas.microsoft.com/office/drawing/2014/main" id="{1915653C-0BD3-4C0B-87D6-77381ADBF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29" y="0"/>
            <a:ext cx="5486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220F58-21A1-461C-8071-7E888518DE9B}"/>
              </a:ext>
            </a:extLst>
          </p:cNvPr>
          <p:cNvSpPr txBox="1"/>
          <p:nvPr/>
        </p:nvSpPr>
        <p:spPr>
          <a:xfrm>
            <a:off x="8662076" y="2503005"/>
            <a:ext cx="5111828" cy="30469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9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Thank </a:t>
            </a:r>
          </a:p>
          <a:p>
            <a:pPr algn="ctr"/>
            <a:r>
              <a:rPr lang="en-GB" sz="96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Arial Black" panose="020B0A04020102020204" pitchFamily="34" charset="0"/>
              </a:rPr>
              <a:t>you</a:t>
            </a:r>
            <a:endParaRPr lang="en-IN" sz="96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Arial Black" panose="020B0A04020102020204" pitchFamily="34" charset="0"/>
            </a:endParaRPr>
          </a:p>
        </p:txBody>
      </p:sp>
      <p:pic>
        <p:nvPicPr>
          <p:cNvPr id="7178" name="Picture 10" descr="Realistic 3D confused character with red question marks on white background.">
            <a:extLst>
              <a:ext uri="{FF2B5EF4-FFF2-40B4-BE49-F238E27FC236}">
                <a16:creationId xmlns:a16="http://schemas.microsoft.com/office/drawing/2014/main" id="{E1B0BCD9-09A9-4B76-B304-ED97D1543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229600" cy="82296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8491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2036" y="363924"/>
            <a:ext cx="4068755" cy="6750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4400" b="1" u="sng" dirty="0">
                <a:solidFill>
                  <a:srgbClr val="1F1E1E"/>
                </a:solidFill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Business Context</a:t>
            </a:r>
            <a:endParaRPr lang="en-US" sz="4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9198949-BC60-4B33-BFEA-869EB5443708}"/>
              </a:ext>
            </a:extLst>
          </p:cNvPr>
          <p:cNvGrpSpPr/>
          <p:nvPr/>
        </p:nvGrpSpPr>
        <p:grpSpPr>
          <a:xfrm>
            <a:off x="766450" y="1069269"/>
            <a:ext cx="8721990" cy="2554187"/>
            <a:chOff x="936347" y="1411979"/>
            <a:chExt cx="11737664" cy="2403812"/>
          </a:xfrm>
        </p:grpSpPr>
        <p:sp>
          <p:nvSpPr>
            <p:cNvPr id="3" name="Text 1"/>
            <p:cNvSpPr/>
            <p:nvPr/>
          </p:nvSpPr>
          <p:spPr>
            <a:xfrm>
              <a:off x="975949" y="1411979"/>
              <a:ext cx="11698062" cy="4590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Trips &amp; Travel.com offers 5 travel packages but has only 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few </a:t>
              </a:r>
              <a:r>
                <a:rPr lang="en-GB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purchasers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.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Text 2"/>
            <p:cNvSpPr/>
            <p:nvPr/>
          </p:nvSpPr>
          <p:spPr>
            <a:xfrm>
              <a:off x="975949" y="1968524"/>
              <a:ext cx="11698062" cy="4590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Marketing cost was high due to 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random</a:t>
              </a: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outreach</a:t>
              </a: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without using data.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Text 3"/>
            <p:cNvSpPr/>
            <p:nvPr/>
          </p:nvSpPr>
          <p:spPr>
            <a:xfrm>
              <a:off x="975950" y="2525069"/>
              <a:ext cx="9908788" cy="71245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Company plans to launch 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Wellness Tourism Package </a:t>
              </a: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and wants to</a:t>
              </a:r>
            </a:p>
            <a:p>
              <a:pPr algn="l">
                <a:lnSpc>
                  <a:spcPts val="3000"/>
                </a:lnSpc>
                <a:buSzPct val="100000"/>
              </a:pP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    </a:t>
              </a: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identify high-potential customers</a:t>
              </a: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.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Text 4"/>
            <p:cNvSpPr/>
            <p:nvPr/>
          </p:nvSpPr>
          <p:spPr>
            <a:xfrm>
              <a:off x="936347" y="3356766"/>
              <a:ext cx="11698062" cy="459025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3000"/>
                </a:lnSpc>
                <a:buSzPct val="100000"/>
                <a:buChar char="•"/>
              </a:pPr>
              <a:r>
                <a:rPr lang="en-US" sz="2000" b="1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Goal</a:t>
              </a:r>
              <a:r>
                <a:rPr lang="en-US" sz="2000" dirty="0"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: Reduce marketing expenditure while increasing customer conversion.</a:t>
              </a:r>
              <a:endParaRPr lang="en-US" sz="2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ext 0">
            <a:extLst>
              <a:ext uri="{FF2B5EF4-FFF2-40B4-BE49-F238E27FC236}">
                <a16:creationId xmlns:a16="http://schemas.microsoft.com/office/drawing/2014/main" id="{E8488846-458E-42E7-BA86-2113F8ABDCC4}"/>
              </a:ext>
            </a:extLst>
          </p:cNvPr>
          <p:cNvSpPr/>
          <p:nvPr/>
        </p:nvSpPr>
        <p:spPr>
          <a:xfrm>
            <a:off x="624011" y="3916013"/>
            <a:ext cx="3371093" cy="5632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400"/>
              </a:lnSpc>
            </a:pPr>
            <a:r>
              <a:rPr lang="en-US" sz="4400" b="1" u="sng" dirty="0">
                <a:solidFill>
                  <a:srgbClr val="1F1E1E"/>
                </a:solidFill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Project Objective</a:t>
            </a:r>
          </a:p>
        </p:txBody>
      </p:sp>
      <p:sp>
        <p:nvSpPr>
          <p:cNvPr id="10" name="Shape 1">
            <a:extLst>
              <a:ext uri="{FF2B5EF4-FFF2-40B4-BE49-F238E27FC236}">
                <a16:creationId xmlns:a16="http://schemas.microsoft.com/office/drawing/2014/main" id="{963242D0-A86A-4074-9A8E-16F72F86D788}"/>
              </a:ext>
            </a:extLst>
          </p:cNvPr>
          <p:cNvSpPr/>
          <p:nvPr/>
        </p:nvSpPr>
        <p:spPr>
          <a:xfrm>
            <a:off x="869620" y="4771855"/>
            <a:ext cx="3963508" cy="1113705"/>
          </a:xfrm>
          <a:prstGeom prst="roundRect">
            <a:avLst>
              <a:gd name="adj" fmla="val 11766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FACB39DA-0CD3-4307-944D-88E695323B89}"/>
              </a:ext>
            </a:extLst>
          </p:cNvPr>
          <p:cNvSpPr/>
          <p:nvPr/>
        </p:nvSpPr>
        <p:spPr>
          <a:xfrm>
            <a:off x="839140" y="4771855"/>
            <a:ext cx="76006" cy="1113705"/>
          </a:xfrm>
          <a:prstGeom prst="roundRect">
            <a:avLst>
              <a:gd name="adj" fmla="val 29451"/>
            </a:avLst>
          </a:prstGeom>
          <a:solidFill>
            <a:schemeClr val="tx1"/>
          </a:solidFill>
          <a:ln/>
        </p:spPr>
      </p:sp>
      <p:sp>
        <p:nvSpPr>
          <p:cNvPr id="12" name="Text 3">
            <a:extLst>
              <a:ext uri="{FF2B5EF4-FFF2-40B4-BE49-F238E27FC236}">
                <a16:creationId xmlns:a16="http://schemas.microsoft.com/office/drawing/2014/main" id="{1A700DF9-CAB8-4FD8-8132-67030C79F3E5}"/>
              </a:ext>
            </a:extLst>
          </p:cNvPr>
          <p:cNvSpPr/>
          <p:nvPr/>
        </p:nvSpPr>
        <p:spPr>
          <a:xfrm>
            <a:off x="1230855" y="5041652"/>
            <a:ext cx="2157406" cy="315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Analyze past customer data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hape 4">
            <a:extLst>
              <a:ext uri="{FF2B5EF4-FFF2-40B4-BE49-F238E27FC236}">
                <a16:creationId xmlns:a16="http://schemas.microsoft.com/office/drawing/2014/main" id="{043CC657-6A4B-4065-AA69-A65CE4F8136D}"/>
              </a:ext>
            </a:extLst>
          </p:cNvPr>
          <p:cNvSpPr/>
          <p:nvPr/>
        </p:nvSpPr>
        <p:spPr>
          <a:xfrm>
            <a:off x="5542252" y="4771855"/>
            <a:ext cx="4105160" cy="1113705"/>
          </a:xfrm>
          <a:prstGeom prst="roundRect">
            <a:avLst>
              <a:gd name="adj" fmla="val 11766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70CA0AC8-630A-4825-8CB0-575EDEFE7E6D}"/>
              </a:ext>
            </a:extLst>
          </p:cNvPr>
          <p:cNvSpPr/>
          <p:nvPr/>
        </p:nvSpPr>
        <p:spPr>
          <a:xfrm>
            <a:off x="5511772" y="4771855"/>
            <a:ext cx="78722" cy="1113705"/>
          </a:xfrm>
          <a:prstGeom prst="roundRect">
            <a:avLst>
              <a:gd name="adj" fmla="val 29451"/>
            </a:avLst>
          </a:prstGeom>
          <a:solidFill>
            <a:schemeClr val="tx1"/>
          </a:solidFill>
          <a:ln/>
        </p:spPr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9B9AEE83-50EF-4621-9116-533CDC60AECC}"/>
              </a:ext>
            </a:extLst>
          </p:cNvPr>
          <p:cNvSpPr/>
          <p:nvPr/>
        </p:nvSpPr>
        <p:spPr>
          <a:xfrm>
            <a:off x="5903487" y="5041651"/>
            <a:ext cx="3697712" cy="630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Identify key factors influencing package purchase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7">
            <a:extLst>
              <a:ext uri="{FF2B5EF4-FFF2-40B4-BE49-F238E27FC236}">
                <a16:creationId xmlns:a16="http://schemas.microsoft.com/office/drawing/2014/main" id="{36F3FEE2-53E6-49D7-80B5-387935C0E679}"/>
              </a:ext>
            </a:extLst>
          </p:cNvPr>
          <p:cNvSpPr/>
          <p:nvPr/>
        </p:nvSpPr>
        <p:spPr>
          <a:xfrm>
            <a:off x="869620" y="6254659"/>
            <a:ext cx="3963508" cy="1113705"/>
          </a:xfrm>
          <a:prstGeom prst="roundRect">
            <a:avLst>
              <a:gd name="adj" fmla="val 11766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E36C27FE-E4B7-443B-86D5-CE249B357994}"/>
              </a:ext>
            </a:extLst>
          </p:cNvPr>
          <p:cNvSpPr/>
          <p:nvPr/>
        </p:nvSpPr>
        <p:spPr>
          <a:xfrm>
            <a:off x="839140" y="6254659"/>
            <a:ext cx="76006" cy="1113705"/>
          </a:xfrm>
          <a:prstGeom prst="roundRect">
            <a:avLst>
              <a:gd name="adj" fmla="val 29451"/>
            </a:avLst>
          </a:prstGeom>
          <a:solidFill>
            <a:schemeClr val="tx1"/>
          </a:solidFill>
          <a:ln/>
        </p:spPr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90F1C3D3-2DDF-4463-A7C1-0A0F7B80779A}"/>
              </a:ext>
            </a:extLst>
          </p:cNvPr>
          <p:cNvSpPr/>
          <p:nvPr/>
        </p:nvSpPr>
        <p:spPr>
          <a:xfrm>
            <a:off x="1230855" y="6524455"/>
            <a:ext cx="3479936" cy="6304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Develop </a:t>
            </a:r>
            <a:r>
              <a:rPr lang="en-US" sz="2000" b="1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high-conversion</a:t>
            </a:r>
          </a:p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 customer personas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0">
            <a:extLst>
              <a:ext uri="{FF2B5EF4-FFF2-40B4-BE49-F238E27FC236}">
                <a16:creationId xmlns:a16="http://schemas.microsoft.com/office/drawing/2014/main" id="{2DDDC456-343C-4F4F-A1CC-24841E46CD67}"/>
              </a:ext>
            </a:extLst>
          </p:cNvPr>
          <p:cNvSpPr/>
          <p:nvPr/>
        </p:nvSpPr>
        <p:spPr>
          <a:xfrm>
            <a:off x="5542252" y="6254659"/>
            <a:ext cx="4105160" cy="1113705"/>
          </a:xfrm>
          <a:prstGeom prst="roundRect">
            <a:avLst>
              <a:gd name="adj" fmla="val 11766"/>
            </a:avLst>
          </a:prstGeom>
          <a:solidFill>
            <a:srgbClr val="FFFAFA"/>
          </a:solidFill>
          <a:ln w="30480">
            <a:solidFill>
              <a:srgbClr val="D9CECE"/>
            </a:solidFill>
            <a:prstDash val="solid"/>
          </a:ln>
        </p:spPr>
      </p:sp>
      <p:sp>
        <p:nvSpPr>
          <p:cNvPr id="20" name="Shape 11">
            <a:extLst>
              <a:ext uri="{FF2B5EF4-FFF2-40B4-BE49-F238E27FC236}">
                <a16:creationId xmlns:a16="http://schemas.microsoft.com/office/drawing/2014/main" id="{B9D06BAD-6A0D-4C61-B512-4BFD5EE1BDFA}"/>
              </a:ext>
            </a:extLst>
          </p:cNvPr>
          <p:cNvSpPr/>
          <p:nvPr/>
        </p:nvSpPr>
        <p:spPr>
          <a:xfrm>
            <a:off x="5511772" y="6254659"/>
            <a:ext cx="78722" cy="1113705"/>
          </a:xfrm>
          <a:prstGeom prst="roundRect">
            <a:avLst>
              <a:gd name="adj" fmla="val 29451"/>
            </a:avLst>
          </a:prstGeom>
          <a:solidFill>
            <a:schemeClr val="tx1"/>
          </a:solidFill>
          <a:ln/>
        </p:spPr>
      </p:sp>
      <p:sp>
        <p:nvSpPr>
          <p:cNvPr id="21" name="Text 12">
            <a:extLst>
              <a:ext uri="{FF2B5EF4-FFF2-40B4-BE49-F238E27FC236}">
                <a16:creationId xmlns:a16="http://schemas.microsoft.com/office/drawing/2014/main" id="{7CFCC375-9370-4852-BFAF-4E0920EDC5F9}"/>
              </a:ext>
            </a:extLst>
          </p:cNvPr>
          <p:cNvSpPr/>
          <p:nvPr/>
        </p:nvSpPr>
        <p:spPr>
          <a:xfrm>
            <a:off x="5903487" y="6524455"/>
            <a:ext cx="3697712" cy="6304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Provide </a:t>
            </a:r>
            <a:r>
              <a:rPr lang="en-US" sz="2000" b="1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data-driven marketing strategy </a:t>
            </a:r>
            <a:r>
              <a:rPr lang="en-US" sz="2000" dirty="0"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to maximize ROI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100" name="Picture 4" descr="Clean, sharp compass on vintage map without watermark">
            <a:extLst>
              <a:ext uri="{FF2B5EF4-FFF2-40B4-BE49-F238E27FC236}">
                <a16:creationId xmlns:a16="http://schemas.microsoft.com/office/drawing/2014/main" id="{BC3904EB-09F7-4AA1-8E44-9B14FD8EA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950" y="0"/>
            <a:ext cx="461645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082" y="493867"/>
            <a:ext cx="4904616" cy="5223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4400" b="1" u="sng" dirty="0">
                <a:solidFill>
                  <a:srgbClr val="1F1E1E"/>
                </a:solidFill>
                <a:latin typeface="Arial" panose="020B0604020202020204" pitchFamily="34" charset="0"/>
                <a:ea typeface="Red Hat Text" pitchFamily="34" charset="-122"/>
                <a:cs typeface="Arial" panose="020B0604020202020204" pitchFamily="34" charset="0"/>
              </a:rPr>
              <a:t>Dataset Overview</a:t>
            </a:r>
            <a:endParaRPr lang="en-US" sz="4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C54998-59D8-436A-8655-48C50EE702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99" y="5868834"/>
            <a:ext cx="14555972" cy="204178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3844FF1-2646-47DF-A93B-F6E32632D7F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4230" y="1074331"/>
            <a:ext cx="13931310" cy="449353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dataset contains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customer demographic</a:t>
            </a:r>
            <a:r>
              <a:rPr kumimoji="0" lang="en-US" altLang="en-US" sz="2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travel behavior,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sales interaction details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collected by </a:t>
            </a:r>
            <a:r>
              <a:rPr kumimoji="0" lang="en-US" altLang="en-US" sz="2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Trips &amp; Travel.com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b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It helps analyze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customer purchase behavior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and identify factors influencing the purchase of travel packages.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Target Variable: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2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ProdTaken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(1 = Purchased, 0 = Not Purchased)</a:t>
            </a:r>
          </a:p>
          <a:p>
            <a:pPr marL="914400" lvl="1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Customer Information: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Age, Gender, Marital Status, Occupation, Designation, Monthly Income</a:t>
            </a:r>
          </a:p>
          <a:p>
            <a:pPr marL="914400" lvl="1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Travel Behavior: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Number of trips, group size, children traveling, passport status</a:t>
            </a:r>
          </a:p>
          <a:p>
            <a:pPr marL="914400" lvl="1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Sales Interaction: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Type of contact, pitch duration, follow-ups, pitch satisfaction</a:t>
            </a:r>
          </a:p>
          <a:p>
            <a:pPr marL="914400" lvl="1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Ø"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Preference Data: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Preferred hotel rating, product pitched, city tier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dataset enables </a:t>
            </a:r>
            <a:r>
              <a:rPr kumimoji="0" lang="en-US" altLang="en-US" sz="2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customer segmentation, behavior analysis, and data-driven marketing decisions</a:t>
            </a:r>
            <a:r>
              <a:rPr kumimoji="0" lang="en-US" altLang="en-US" sz="2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to improve conversion and ROI.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C3DBC4A-1ABA-4D13-A40B-51F4C003BB9B}"/>
              </a:ext>
            </a:extLst>
          </p:cNvPr>
          <p:cNvGrpSpPr/>
          <p:nvPr/>
        </p:nvGrpSpPr>
        <p:grpSpPr>
          <a:xfrm>
            <a:off x="7564185" y="296168"/>
            <a:ext cx="5861547" cy="775018"/>
            <a:chOff x="7787469" y="803751"/>
            <a:chExt cx="5861547" cy="775018"/>
          </a:xfrm>
        </p:grpSpPr>
        <p:sp>
          <p:nvSpPr>
            <p:cNvPr id="3" name="Text 1"/>
            <p:cNvSpPr/>
            <p:nvPr/>
          </p:nvSpPr>
          <p:spPr>
            <a:xfrm>
              <a:off x="7787469" y="891460"/>
              <a:ext cx="2576085" cy="5995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1600" b="1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 Before Cleaning</a:t>
              </a:r>
              <a:br>
                <a:rPr lang="en-US" sz="16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</a:br>
              <a:r>
                <a:rPr lang="en-US" sz="16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 Rows: 4,888 | Columns: 20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 1">
              <a:extLst>
                <a:ext uri="{FF2B5EF4-FFF2-40B4-BE49-F238E27FC236}">
                  <a16:creationId xmlns:a16="http://schemas.microsoft.com/office/drawing/2014/main" id="{B4AD1973-D737-4033-B6C3-9305AF82C7FE}"/>
                </a:ext>
              </a:extLst>
            </p:cNvPr>
            <p:cNvSpPr/>
            <p:nvPr/>
          </p:nvSpPr>
          <p:spPr>
            <a:xfrm>
              <a:off x="10865204" y="891460"/>
              <a:ext cx="2783812" cy="5995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1600" b="1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 After Cleaning</a:t>
              </a:r>
              <a:br>
                <a:rPr lang="en-US" sz="16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</a:br>
              <a:r>
                <a:rPr lang="en-US" sz="1600" dirty="0">
                  <a:solidFill>
                    <a:srgbClr val="3B3535"/>
                  </a:solidFill>
                  <a:latin typeface="Arial" panose="020B0604020202020204" pitchFamily="34" charset="0"/>
                  <a:ea typeface="Roboto Light" pitchFamily="34" charset="-122"/>
                  <a:cs typeface="Arial" panose="020B0604020202020204" pitchFamily="34" charset="0"/>
                </a:rPr>
                <a:t>   Rows: 4,128   | Columns: 20</a:t>
              </a:r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EDB4F75E-1F28-4DFD-B484-C413F9AA8C1B}"/>
                </a:ext>
              </a:extLst>
            </p:cNvPr>
            <p:cNvSpPr/>
            <p:nvPr/>
          </p:nvSpPr>
          <p:spPr>
            <a:xfrm flipH="1">
              <a:off x="10591520" y="803751"/>
              <a:ext cx="45719" cy="775018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200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E2A6456-7F9E-49CA-B0AA-E353B55A4265}"/>
              </a:ext>
            </a:extLst>
          </p:cNvPr>
          <p:cNvGrpSpPr/>
          <p:nvPr/>
        </p:nvGrpSpPr>
        <p:grpSpPr>
          <a:xfrm>
            <a:off x="1990593" y="1134860"/>
            <a:ext cx="10649214" cy="4812068"/>
            <a:chOff x="3715290" y="2185937"/>
            <a:chExt cx="9709020" cy="425291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B3A6D68B-E6C2-4FBD-AB17-164AD8D36E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15290" y="2185937"/>
              <a:ext cx="5229225" cy="4252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DD2C3588-0F2A-4533-B4E8-9BF07AF8CAB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4588" y="2185937"/>
              <a:ext cx="4159722" cy="4252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594E8D6-0F2A-40E5-AE64-EE58B3F40D3B}"/>
              </a:ext>
            </a:extLst>
          </p:cNvPr>
          <p:cNvSpPr txBox="1"/>
          <p:nvPr/>
        </p:nvSpPr>
        <p:spPr>
          <a:xfrm>
            <a:off x="2535865" y="49241"/>
            <a:ext cx="9558670" cy="89255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What is the distribution of the target variable </a:t>
            </a:r>
            <a:r>
              <a:rPr lang="en-GB" sz="2800" b="1" dirty="0" err="1"/>
              <a:t>ProdTaken</a:t>
            </a:r>
            <a:r>
              <a:rPr lang="en-GB" sz="2800" b="1" dirty="0"/>
              <a:t>? </a:t>
            </a:r>
            <a:br>
              <a:rPr lang="en-GB" sz="2800" b="1" dirty="0"/>
            </a:br>
            <a:r>
              <a:rPr lang="en-GB" sz="2400" b="1" dirty="0"/>
              <a:t>(How many customers purchased vs. did not purchase the package)</a:t>
            </a:r>
            <a:endParaRPr lang="en-IN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FCDD41-EBD9-46B6-AF66-F1C347A8D9D8}"/>
              </a:ext>
            </a:extLst>
          </p:cNvPr>
          <p:cNvSpPr txBox="1"/>
          <p:nvPr/>
        </p:nvSpPr>
        <p:spPr>
          <a:xfrm>
            <a:off x="505046" y="5844883"/>
            <a:ext cx="13620307" cy="200054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000" b="1" dirty="0"/>
              <a:t>Observation</a:t>
            </a:r>
            <a:r>
              <a:rPr lang="en-GB" sz="2000" dirty="0"/>
              <a:t> :- </a:t>
            </a:r>
            <a:r>
              <a:rPr lang="en-GB" sz="2000" b="1" dirty="0"/>
              <a:t>80.7%</a:t>
            </a:r>
            <a:r>
              <a:rPr lang="en-GB" sz="2000" dirty="0"/>
              <a:t> of customers did </a:t>
            </a:r>
            <a:r>
              <a:rPr lang="en-GB" sz="2000" b="1" dirty="0"/>
              <a:t>not</a:t>
            </a:r>
            <a:r>
              <a:rPr lang="en-GB" sz="2000" dirty="0"/>
              <a:t> </a:t>
            </a:r>
            <a:r>
              <a:rPr lang="en-GB" sz="2000" b="1" dirty="0"/>
              <a:t>purchase</a:t>
            </a:r>
            <a:r>
              <a:rPr lang="en-GB" sz="2000" dirty="0"/>
              <a:t> a travel package, while only </a:t>
            </a:r>
            <a:r>
              <a:rPr lang="en-GB" sz="2000" b="1" dirty="0"/>
              <a:t>19.3%</a:t>
            </a:r>
            <a:r>
              <a:rPr lang="en-GB" sz="2000" dirty="0"/>
              <a:t> </a:t>
            </a:r>
            <a:r>
              <a:rPr lang="en-GB" sz="2000" b="1" dirty="0"/>
              <a:t>purchased</a:t>
            </a:r>
            <a:r>
              <a:rPr lang="en-GB" sz="2000" dirty="0"/>
              <a:t> it.</a:t>
            </a:r>
          </a:p>
          <a:p>
            <a:endParaRPr lang="en-GB" sz="1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000" b="1" dirty="0"/>
              <a:t>Business Insight </a:t>
            </a:r>
            <a:r>
              <a:rPr lang="en-GB" sz="2000" dirty="0"/>
              <a:t>:- The imbalance between purchased and not purchased customers indicates that the existing marketing approach is broad and inefficient, resulting in high cost but low returns.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GB" sz="10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GB" sz="2000" b="1" dirty="0"/>
              <a:t>Conclusion</a:t>
            </a:r>
            <a:r>
              <a:rPr lang="en-GB" sz="2000" dirty="0"/>
              <a:t> :- Very low conversion (only 19.3%) highlights the need to identify potential customers before marketing, instead of contacting everyone randomly.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93492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5953D2-F24D-4B96-A3FE-185C836D60A3}"/>
              </a:ext>
            </a:extLst>
          </p:cNvPr>
          <p:cNvSpPr txBox="1"/>
          <p:nvPr/>
        </p:nvSpPr>
        <p:spPr>
          <a:xfrm>
            <a:off x="4104167" y="159490"/>
            <a:ext cx="6422066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How does age vary with </a:t>
            </a:r>
            <a:r>
              <a:rPr lang="en-GB" sz="2800" b="1" dirty="0" err="1"/>
              <a:t>ProdTaken</a:t>
            </a:r>
            <a:r>
              <a:rPr lang="en-GB" sz="2800" b="1" dirty="0"/>
              <a:t> ?</a:t>
            </a:r>
          </a:p>
          <a:p>
            <a:pPr algn="ctr"/>
            <a:r>
              <a:rPr lang="en-GB" sz="2400" b="1" dirty="0"/>
              <a:t>(Which age group is more likely to purchase?)</a:t>
            </a:r>
            <a:endParaRPr lang="en-IN" sz="2800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2382563-71BD-4AE2-BAD5-B9EB07C83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8326" y="1571848"/>
            <a:ext cx="7148145" cy="4017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1C41FB6-3AD2-45A3-993A-DC8B2A372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6028811"/>
            <a:ext cx="13907386" cy="133882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 :-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who purchase are mainly in the </a:t>
            </a:r>
            <a:r>
              <a:rPr lang="en-US" altLang="en-US" sz="2000" b="1" dirty="0">
                <a:latin typeface="Arial" panose="020B0604020202020204" pitchFamily="34" charset="0"/>
              </a:rPr>
              <a:t>28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40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while non-buyers are generally older.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Insight :-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Younger customers show higher purchase intent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than older age groups.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5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 :-</a:t>
            </a: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should primarily target customers aged 25–40 to maximize conversion.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C4D69A7-05EE-4C3D-B4BE-831BB8D279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91335"/>
            <a:ext cx="6261127" cy="4098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210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9425184-F26A-4DE8-8BDD-6F3EBB1A9C49}"/>
              </a:ext>
            </a:extLst>
          </p:cNvPr>
          <p:cNvSpPr txBox="1"/>
          <p:nvPr/>
        </p:nvSpPr>
        <p:spPr>
          <a:xfrm>
            <a:off x="1845742" y="202021"/>
            <a:ext cx="1097850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/>
              <a:t>Which occupation &amp; designation groups show the highest purchase rate? </a:t>
            </a:r>
            <a:br>
              <a:rPr lang="en-GB" sz="2800" b="1" dirty="0"/>
            </a:br>
            <a:r>
              <a:rPr lang="en-GB" sz="2400" b="1" dirty="0"/>
              <a:t>(Which customer segments are converting the most?)</a:t>
            </a:r>
            <a:endParaRPr lang="en-IN" sz="2800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3D240F6-E968-4EFC-B7AD-4F567998D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59813"/>
            <a:ext cx="14630400" cy="444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C63CC9E4-B53C-46CA-945F-B37BF027E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337" y="5834707"/>
            <a:ext cx="14229310" cy="206210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Freelancers and Executives show the highest purchase rates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Salaried customers and senior roles (AVP, VP)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have the lowest conversion.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Insight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Flexible job roles and early-career professionals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more inclined to purchase travel packages than senior or salaried employees.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should focus on Freelancers and Executive-level 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with tailored strategies for senior and salaried segments.</a:t>
            </a:r>
          </a:p>
        </p:txBody>
      </p:sp>
    </p:spTree>
    <p:extLst>
      <p:ext uri="{BB962C8B-B14F-4D97-AF65-F5344CB8AC3E}">
        <p14:creationId xmlns:p14="http://schemas.microsoft.com/office/powerpoint/2010/main" val="3131719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8ADBC8D-8248-4456-A2C5-584E8C070078}"/>
              </a:ext>
            </a:extLst>
          </p:cNvPr>
          <p:cNvSpPr txBox="1"/>
          <p:nvPr/>
        </p:nvSpPr>
        <p:spPr>
          <a:xfrm>
            <a:off x="848106" y="150649"/>
            <a:ext cx="1293418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sz="2800" b="1" dirty="0"/>
              <a:t>What is the impact of </a:t>
            </a:r>
            <a:r>
              <a:rPr lang="en-GB" sz="2800" b="1" dirty="0" err="1"/>
              <a:t>NumberOfFollowups</a:t>
            </a:r>
            <a:r>
              <a:rPr lang="en-GB" sz="2800" b="1" dirty="0"/>
              <a:t> and </a:t>
            </a:r>
            <a:r>
              <a:rPr lang="en-GB" sz="2800" b="1" dirty="0" err="1"/>
              <a:t>DurationOfPitch</a:t>
            </a:r>
            <a:r>
              <a:rPr lang="en-GB" sz="2800" b="1" dirty="0"/>
              <a:t> on purchase decision? </a:t>
            </a:r>
          </a:p>
          <a:p>
            <a:pPr algn="ctr"/>
            <a:r>
              <a:rPr lang="en-GB" sz="2400" b="1" dirty="0"/>
              <a:t>(Is there an optimal follow-up and pitch duration for conversion?)</a:t>
            </a:r>
            <a:endParaRPr lang="en-IN" sz="2400" b="1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E966B23-575A-4236-8220-87FEB2F87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117" y="1640756"/>
            <a:ext cx="9468164" cy="447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6B04B9-90C6-47C4-851B-055242C15D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877" y="6224531"/>
            <a:ext cx="13132491" cy="15642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 :-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Purchase probability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increases steadily with more follow-ups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rising from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~13% at 1 follow-up to ~40% at 6 follow-ups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Insight :-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need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 follow-ups before deciding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and early drop-offs lead to lost conversions.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 :-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Sales teams should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maintain 5–6 consistent follow-ups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achieve the highest conversion rates.</a:t>
            </a:r>
          </a:p>
        </p:txBody>
      </p:sp>
    </p:spTree>
    <p:extLst>
      <p:ext uri="{BB962C8B-B14F-4D97-AF65-F5344CB8AC3E}">
        <p14:creationId xmlns:p14="http://schemas.microsoft.com/office/powerpoint/2010/main" val="2256596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0231A48-05C5-4EDC-8F82-6FF2F1CFD8B7}"/>
              </a:ext>
            </a:extLst>
          </p:cNvPr>
          <p:cNvSpPr txBox="1"/>
          <p:nvPr/>
        </p:nvSpPr>
        <p:spPr>
          <a:xfrm>
            <a:off x="705080" y="88136"/>
            <a:ext cx="13271417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IN" sz="2800" b="1" dirty="0"/>
              <a:t>Can demographic + </a:t>
            </a:r>
            <a:r>
              <a:rPr lang="en-IN" sz="2800" b="1" dirty="0" err="1"/>
              <a:t>behavioral</a:t>
            </a:r>
            <a:r>
              <a:rPr lang="en-IN" sz="2800" b="1" dirty="0"/>
              <a:t> factors combined (Age, </a:t>
            </a:r>
            <a:r>
              <a:rPr lang="en-IN" sz="2800" b="1" dirty="0" err="1"/>
              <a:t>MaritalStatus</a:t>
            </a:r>
            <a:r>
              <a:rPr lang="en-IN" sz="2800" b="1" dirty="0"/>
              <a:t>, </a:t>
            </a:r>
            <a:r>
              <a:rPr lang="en-IN" sz="2800" b="1" dirty="0" err="1"/>
              <a:t>NumberOfPersonVisiting</a:t>
            </a:r>
            <a:r>
              <a:rPr lang="en-IN" sz="2800" b="1" dirty="0"/>
              <a:t>, </a:t>
            </a:r>
            <a:r>
              <a:rPr lang="en-IN" sz="2800" b="1" dirty="0" err="1"/>
              <a:t>NumberOfChildrenVisiting</a:t>
            </a:r>
            <a:r>
              <a:rPr lang="en-IN" sz="2800" b="1" dirty="0"/>
              <a:t>) predict purchase likelihood?</a:t>
            </a:r>
            <a:br>
              <a:rPr lang="en-IN" sz="2800" b="1" dirty="0"/>
            </a:br>
            <a:r>
              <a:rPr lang="en-IN" sz="2400" b="1" dirty="0"/>
              <a:t>(Do family profiles influence buying decisions?)</a:t>
            </a:r>
            <a:endParaRPr lang="en-IN" sz="2800" b="1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59E0AAF-CED2-45FC-97BB-B703AFFD2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848" y="1475170"/>
            <a:ext cx="12482622" cy="3977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0E3F9DC-E285-4867-99A8-4E12F2A20B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337" y="5475383"/>
            <a:ext cx="14189726" cy="238914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Observation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Customers traveling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groups of 4–7 members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show higher purchase rates,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Single and Unmarried 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converting the most, while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Married customers are moderate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Divorced customers the lowest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Business Insight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Group travel and shared experiences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significantly influence purchase decisions, especially for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Single and Unmarried customers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whereas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Married customers tend to be more budget-conscious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 :-</a:t>
            </a:r>
            <a:r>
              <a:rPr lang="en-US" altLang="en-US" dirty="0"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Marketing should focus on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Single/Unmarried group travelers (4–7 members)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group discounts and experience-driven packages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maximize conversions.</a:t>
            </a:r>
          </a:p>
        </p:txBody>
      </p:sp>
    </p:spTree>
    <p:extLst>
      <p:ext uri="{BB962C8B-B14F-4D97-AF65-F5344CB8AC3E}">
        <p14:creationId xmlns:p14="http://schemas.microsoft.com/office/powerpoint/2010/main" val="569446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CD878B-B0B4-4A84-AE71-BC3809D2422D}"/>
              </a:ext>
            </a:extLst>
          </p:cNvPr>
          <p:cNvSpPr txBox="1"/>
          <p:nvPr/>
        </p:nvSpPr>
        <p:spPr>
          <a:xfrm>
            <a:off x="318977" y="1913860"/>
            <a:ext cx="8468832" cy="58785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Low conversion rate (19.3%)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indicates inefficient, non-targeted marketing efforts.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Young customers (25–40 years)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are the most responsive and show higher purchase intent.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Freelancers and Executive-level professionals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have the highest purchase rates compared to salaried and senior roles.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Consistent follow-ups (5–6)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 significantly improve conversion probability.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Group </a:t>
            </a:r>
            <a:r>
              <a:rPr lang="en-GB" sz="2800" b="1" dirty="0" err="1">
                <a:latin typeface="Arial" panose="020B0604020202020204" pitchFamily="34" charset="0"/>
                <a:cs typeface="Arial" panose="020B0604020202020204" pitchFamily="34" charset="0"/>
              </a:rPr>
              <a:t>travelers</a:t>
            </a: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 (4–7 members)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, especially </a:t>
            </a:r>
            <a:r>
              <a:rPr lang="en-GB" sz="2800" b="1" dirty="0">
                <a:latin typeface="Arial" panose="020B0604020202020204" pitchFamily="34" charset="0"/>
                <a:cs typeface="Arial" panose="020B0604020202020204" pitchFamily="34" charset="0"/>
              </a:rPr>
              <a:t>Single/Unmarried customers</a:t>
            </a:r>
            <a:r>
              <a:rPr lang="en-GB" sz="2800" dirty="0">
                <a:latin typeface="Arial" panose="020B0604020202020204" pitchFamily="34" charset="0"/>
                <a:cs typeface="Arial" panose="020B0604020202020204" pitchFamily="34" charset="0"/>
              </a:rPr>
              <a:t>, are more likely to purchase travel packages.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2B6D74-4F44-4571-AE14-8A18837E2F94}"/>
              </a:ext>
            </a:extLst>
          </p:cNvPr>
          <p:cNvSpPr txBox="1"/>
          <p:nvPr/>
        </p:nvSpPr>
        <p:spPr>
          <a:xfrm>
            <a:off x="1148317" y="550805"/>
            <a:ext cx="3179134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GB" sz="4400" b="1" u="sng" dirty="0">
                <a:latin typeface="Arial Narrow" panose="020B0606020202030204" pitchFamily="34" charset="0"/>
              </a:rPr>
              <a:t>Key Insights</a:t>
            </a:r>
          </a:p>
        </p:txBody>
      </p:sp>
      <p:pic>
        <p:nvPicPr>
          <p:cNvPr id="2050" name="Picture 2" descr="Download Find your path while you travel Wallpaper | Wallpapers.com">
            <a:extLst>
              <a:ext uri="{FF2B5EF4-FFF2-40B4-BE49-F238E27FC236}">
                <a16:creationId xmlns:a16="http://schemas.microsoft.com/office/drawing/2014/main" id="{F5E020A2-2E21-4723-BE1D-13F83CFEB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2735" y="0"/>
            <a:ext cx="5507665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189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1772</TotalTime>
  <Words>1462</Words>
  <Application>Microsoft Office PowerPoint</Application>
  <PresentationFormat>Custom</PresentationFormat>
  <Paragraphs>104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Calibri</vt:lpstr>
      <vt:lpstr>Calibri Light</vt:lpstr>
      <vt:lpstr>Arial Narrow</vt:lpstr>
      <vt:lpstr>Arial Black</vt:lpstr>
      <vt:lpstr>Roboto Light</vt:lpstr>
      <vt:lpstr>Arial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Nikhil Sir</cp:lastModifiedBy>
  <cp:revision>50</cp:revision>
  <dcterms:created xsi:type="dcterms:W3CDTF">2025-12-07T09:12:41Z</dcterms:created>
  <dcterms:modified xsi:type="dcterms:W3CDTF">2025-12-26T13:31:22Z</dcterms:modified>
</cp:coreProperties>
</file>